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90" r:id="rId5"/>
    <p:sldId id="292" r:id="rId6"/>
    <p:sldId id="293" r:id="rId7"/>
    <p:sldId id="298" r:id="rId8"/>
    <p:sldId id="294" r:id="rId9"/>
    <p:sldId id="295" r:id="rId10"/>
    <p:sldId id="296" r:id="rId11"/>
    <p:sldId id="297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25"/>
  </p:normalViewPr>
  <p:slideViewPr>
    <p:cSldViewPr snapToGrid="0" snapToObjects="1">
      <p:cViewPr varScale="1">
        <p:scale>
          <a:sx n="78" d="100"/>
          <a:sy n="78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1092200" y="1955800"/>
            <a:ext cx="10985500" cy="4826000"/>
          </a:xfrm>
          <a:prstGeom prst="rect">
            <a:avLst/>
          </a:prstGeom>
        </p:spPr>
        <p:txBody>
          <a:bodyPr/>
          <a:lstStyle/>
          <a:p>
            <a:pPr algn="l" defTabSz="525779">
              <a:defRPr sz="9089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dirty="0"/>
              <a:t>THE </a:t>
            </a:r>
            <a:br>
              <a:rPr lang="en-IE" dirty="0"/>
            </a:br>
            <a:r>
              <a:rPr lang="en-IE" dirty="0">
                <a:solidFill>
                  <a:srgbClr val="FFC000"/>
                </a:solidFill>
              </a:rPr>
              <a:t>PROMISE DRIVEN</a:t>
            </a:r>
            <a:endParaRPr dirty="0">
              <a:solidFill>
                <a:srgbClr val="FFC000"/>
              </a:solidFill>
            </a:endParaRPr>
          </a:p>
          <a:p>
            <a:pPr algn="l" defTabSz="525779">
              <a:defRPr sz="9089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FAMILY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Shape 120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044662" y="986178"/>
            <a:ext cx="10915476" cy="779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5400" dirty="0">
                <a:solidFill>
                  <a:schemeClr val="bg1">
                    <a:lumMod val="50000"/>
                  </a:schemeClr>
                </a:solidFill>
              </a:rPr>
              <a:t>2. The Atmosphere God’s Covenant Creates</a:t>
            </a:r>
          </a:p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6000" dirty="0"/>
          </a:p>
          <a:p>
            <a:pPr marL="742950" lvl="2" indent="-742950" algn="l">
              <a:buAutoNum type="alphaLcParenR" startAt="2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Covenant creates an atmosphere of</a:t>
            </a:r>
            <a:br>
              <a:rPr lang="en-IE" sz="4000" dirty="0"/>
            </a:br>
            <a:r>
              <a:rPr lang="en-IE" sz="4000" dirty="0"/>
              <a:t>Confident Faith</a:t>
            </a:r>
          </a:p>
          <a:p>
            <a:pPr marL="742950" lvl="2" indent="-742950" algn="l">
              <a:buAutoNum type="alphaLcParenR" startAt="2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5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b="0" i="1" dirty="0"/>
              <a:t>		</a:t>
            </a:r>
            <a:r>
              <a:rPr lang="en-IE" sz="4000" b="0" i="1" dirty="0" err="1"/>
              <a:t>i</a:t>
            </a:r>
            <a:r>
              <a:rPr lang="en-IE" sz="4000" b="0" i="1" dirty="0"/>
              <a:t>) Confident Faith in Salvation</a:t>
            </a:r>
          </a:p>
          <a:p>
            <a:pPr lvl="5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b="0" i="1" dirty="0"/>
          </a:p>
          <a:p>
            <a:pPr lvl="5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b="0" i="1" dirty="0"/>
              <a:t>		ii</a:t>
            </a:r>
            <a:r>
              <a:rPr lang="en-IE" sz="4000" b="0" i="1"/>
              <a:t>) Confident Faith </a:t>
            </a:r>
            <a:r>
              <a:rPr lang="en-IE" sz="4000" b="0" i="1" dirty="0"/>
              <a:t>for the Future</a:t>
            </a:r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58612356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044662" y="1843135"/>
            <a:ext cx="10915476" cy="47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6000" dirty="0">
                <a:solidFill>
                  <a:schemeClr val="bg1">
                    <a:lumMod val="50000"/>
                  </a:schemeClr>
                </a:solidFill>
              </a:rPr>
              <a:t>2. The Atmosphere God’s Covenant Creates</a:t>
            </a:r>
          </a:p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6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c)  Covenant creates an atmosphere of</a:t>
            </a:r>
            <a:br>
              <a:rPr lang="en-IE" sz="4000" dirty="0"/>
            </a:br>
            <a:r>
              <a:rPr lang="en-IE" sz="4000" dirty="0"/>
              <a:t>	 Love &amp; Grace</a:t>
            </a:r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0487338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092200" y="1909508"/>
            <a:ext cx="10915476" cy="5950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14350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6000" dirty="0"/>
              <a:t>Grasping God’s Covenant</a:t>
            </a:r>
          </a:p>
          <a:p>
            <a:pPr marL="514350" lvl="2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marL="514350" lvl="2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  Covenant is God’s way of working in the world</a:t>
            </a:r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  Covenant means there are 3 categories of people</a:t>
            </a:r>
            <a:endParaRPr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49AFDE6-0E98-0842-A19C-8608509F228F}"/>
              </a:ext>
            </a:extLst>
          </p:cNvPr>
          <p:cNvSpPr/>
          <p:nvPr/>
        </p:nvSpPr>
        <p:spPr>
          <a:xfrm>
            <a:off x="1611824" y="2474694"/>
            <a:ext cx="4711485" cy="4819973"/>
          </a:xfrm>
          <a:prstGeom prst="ellipse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8C77B5-4B86-3B4C-8B37-278485525403}"/>
              </a:ext>
            </a:extLst>
          </p:cNvPr>
          <p:cNvSpPr/>
          <p:nvPr/>
        </p:nvSpPr>
        <p:spPr>
          <a:xfrm>
            <a:off x="7064644" y="2474694"/>
            <a:ext cx="4711485" cy="4819973"/>
          </a:xfrm>
          <a:prstGeom prst="ellipse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80BA-3E8A-E94D-A3ED-B6E44366BEBC}"/>
              </a:ext>
            </a:extLst>
          </p:cNvPr>
          <p:cNvSpPr txBox="1"/>
          <p:nvPr/>
        </p:nvSpPr>
        <p:spPr>
          <a:xfrm>
            <a:off x="1740532" y="4317672"/>
            <a:ext cx="457805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UNSAVED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16C4E0-C20C-6F4C-AF86-1C4FFADC1E23}"/>
              </a:ext>
            </a:extLst>
          </p:cNvPr>
          <p:cNvSpPr txBox="1"/>
          <p:nvPr/>
        </p:nvSpPr>
        <p:spPr>
          <a:xfrm>
            <a:off x="8047896" y="4325552"/>
            <a:ext cx="2961951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SAVED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0D712905-A2E1-B049-8381-9C41E806E3C0}"/>
              </a:ext>
            </a:extLst>
          </p:cNvPr>
          <p:cNvGrpSpPr/>
          <p:nvPr/>
        </p:nvGrpSpPr>
        <p:grpSpPr>
          <a:xfrm>
            <a:off x="769202" y="808533"/>
            <a:ext cx="9532978" cy="8502071"/>
            <a:chOff x="769202" y="808533"/>
            <a:chExt cx="9532978" cy="850207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49AFDE6-0E98-0842-A19C-8608509F228F}"/>
                </a:ext>
              </a:extLst>
            </p:cNvPr>
            <p:cNvSpPr/>
            <p:nvPr/>
          </p:nvSpPr>
          <p:spPr>
            <a:xfrm>
              <a:off x="2105186" y="924864"/>
              <a:ext cx="8196994" cy="83857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84B19C-E4B1-E441-AB23-9972A2CA825F}"/>
                </a:ext>
              </a:extLst>
            </p:cNvPr>
            <p:cNvSpPr txBox="1"/>
            <p:nvPr/>
          </p:nvSpPr>
          <p:spPr>
            <a:xfrm>
              <a:off x="769202" y="808533"/>
              <a:ext cx="2671967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All people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F03B8F-B896-2548-8783-D04D38FF08B1}"/>
                </a:ext>
              </a:extLst>
            </p:cNvPr>
            <p:cNvCxnSpPr/>
            <p:nvPr/>
          </p:nvCxnSpPr>
          <p:spPr>
            <a:xfrm>
              <a:off x="2293749" y="1410346"/>
              <a:ext cx="883404" cy="8846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24" name="Shape 124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80BA-3E8A-E94D-A3ED-B6E44366BEBC}"/>
              </a:ext>
            </a:extLst>
          </p:cNvPr>
          <p:cNvSpPr txBox="1"/>
          <p:nvPr/>
        </p:nvSpPr>
        <p:spPr>
          <a:xfrm>
            <a:off x="3914657" y="1735819"/>
            <a:ext cx="4578052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UNSAVED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F4F60B-841B-9143-8C08-EDCA2E062CC6}"/>
              </a:ext>
            </a:extLst>
          </p:cNvPr>
          <p:cNvGrpSpPr/>
          <p:nvPr/>
        </p:nvGrpSpPr>
        <p:grpSpPr>
          <a:xfrm>
            <a:off x="6316419" y="3852072"/>
            <a:ext cx="3336729" cy="3323643"/>
            <a:chOff x="5475195" y="3061659"/>
            <a:chExt cx="4363934" cy="441542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93EAA5-6D7C-A44F-8390-8ABDACD92AC8}"/>
                </a:ext>
              </a:extLst>
            </p:cNvPr>
            <p:cNvSpPr/>
            <p:nvPr/>
          </p:nvSpPr>
          <p:spPr>
            <a:xfrm>
              <a:off x="5475195" y="3061659"/>
              <a:ext cx="4363934" cy="4415428"/>
            </a:xfrm>
            <a:prstGeom prst="ellipse">
              <a:avLst/>
            </a:prstGeom>
            <a:solidFill>
              <a:schemeClr val="bg1"/>
            </a:solidFill>
            <a:ln w="762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16C4E0-C20C-6F4C-AF86-1C4FFADC1E23}"/>
                </a:ext>
              </a:extLst>
            </p:cNvPr>
            <p:cNvSpPr txBox="1"/>
            <p:nvPr/>
          </p:nvSpPr>
          <p:spPr>
            <a:xfrm>
              <a:off x="6300170" y="4606781"/>
              <a:ext cx="2961951" cy="1117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latin typeface="Avenir Black" panose="02000503020000020003" pitchFamily="2" charset="0"/>
                  <a:sym typeface="Helvetica Neue"/>
                </a:rPr>
                <a:t>SAVED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951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83D827-AAC2-1B4D-B22C-D92D5739E511}"/>
              </a:ext>
            </a:extLst>
          </p:cNvPr>
          <p:cNvGrpSpPr/>
          <p:nvPr/>
        </p:nvGrpSpPr>
        <p:grpSpPr>
          <a:xfrm>
            <a:off x="769202" y="808533"/>
            <a:ext cx="9532978" cy="8502071"/>
            <a:chOff x="769202" y="808533"/>
            <a:chExt cx="9532978" cy="850207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49AFDE6-0E98-0842-A19C-8608509F228F}"/>
                </a:ext>
              </a:extLst>
            </p:cNvPr>
            <p:cNvSpPr/>
            <p:nvPr/>
          </p:nvSpPr>
          <p:spPr>
            <a:xfrm>
              <a:off x="2105186" y="924864"/>
              <a:ext cx="8196994" cy="83857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B01E76-72AD-C443-A92F-72DC9836DC26}"/>
                </a:ext>
              </a:extLst>
            </p:cNvPr>
            <p:cNvSpPr txBox="1"/>
            <p:nvPr/>
          </p:nvSpPr>
          <p:spPr>
            <a:xfrm>
              <a:off x="769202" y="808533"/>
              <a:ext cx="2671967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All people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F6E37F-7062-184B-822E-C1A9E9131B1D}"/>
                </a:ext>
              </a:extLst>
            </p:cNvPr>
            <p:cNvCxnSpPr/>
            <p:nvPr/>
          </p:nvCxnSpPr>
          <p:spPr>
            <a:xfrm>
              <a:off x="2293749" y="1410346"/>
              <a:ext cx="883404" cy="8846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24" name="Shape 124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80BA-3E8A-E94D-A3ED-B6E44366BEBC}"/>
              </a:ext>
            </a:extLst>
          </p:cNvPr>
          <p:cNvSpPr txBox="1"/>
          <p:nvPr/>
        </p:nvSpPr>
        <p:spPr>
          <a:xfrm>
            <a:off x="3914657" y="1445484"/>
            <a:ext cx="4578052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Outside of Christ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7CF3E8-EAE5-354B-AF8F-61950EB58B0D}"/>
              </a:ext>
            </a:extLst>
          </p:cNvPr>
          <p:cNvGrpSpPr/>
          <p:nvPr/>
        </p:nvGrpSpPr>
        <p:grpSpPr>
          <a:xfrm>
            <a:off x="2702620" y="3214059"/>
            <a:ext cx="7371278" cy="4415428"/>
            <a:chOff x="2702620" y="3214059"/>
            <a:chExt cx="7371278" cy="441542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4C7786-5ADE-AF4E-9D12-83189CFC38BA}"/>
                </a:ext>
              </a:extLst>
            </p:cNvPr>
            <p:cNvSpPr/>
            <p:nvPr/>
          </p:nvSpPr>
          <p:spPr>
            <a:xfrm>
              <a:off x="2702620" y="3214059"/>
              <a:ext cx="7371278" cy="4415428"/>
            </a:xfrm>
            <a:prstGeom prst="ellipse">
              <a:avLst/>
            </a:prstGeom>
            <a:solidFill>
              <a:srgbClr val="92D050"/>
            </a:solidFill>
            <a:ln w="76200" cap="flat">
              <a:solidFill>
                <a:schemeClr val="tx1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5D6A9D-2A6C-644E-97E0-FBA46306CE38}"/>
                </a:ext>
              </a:extLst>
            </p:cNvPr>
            <p:cNvSpPr txBox="1"/>
            <p:nvPr/>
          </p:nvSpPr>
          <p:spPr>
            <a:xfrm>
              <a:off x="2929118" y="4386250"/>
              <a:ext cx="2961951" cy="1579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venir Black" panose="02000503020000020003" pitchFamily="2" charset="0"/>
                  <a:sym typeface="Helvetica Neue"/>
                </a:rPr>
                <a:t>In Covenant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81C0226-56C3-CE41-B4D2-E1EBD05571B9}"/>
              </a:ext>
            </a:extLst>
          </p:cNvPr>
          <p:cNvGrpSpPr/>
          <p:nvPr/>
        </p:nvGrpSpPr>
        <p:grpSpPr>
          <a:xfrm>
            <a:off x="5995274" y="3733657"/>
            <a:ext cx="3141863" cy="3178937"/>
            <a:chOff x="5995274" y="3733657"/>
            <a:chExt cx="3141863" cy="317893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93EAA5-6D7C-A44F-8390-8ABDACD92AC8}"/>
                </a:ext>
              </a:extLst>
            </p:cNvPr>
            <p:cNvSpPr/>
            <p:nvPr/>
          </p:nvSpPr>
          <p:spPr>
            <a:xfrm>
              <a:off x="5995274" y="3733657"/>
              <a:ext cx="3141863" cy="3178937"/>
            </a:xfrm>
            <a:prstGeom prst="ellipse">
              <a:avLst/>
            </a:prstGeom>
            <a:solidFill>
              <a:schemeClr val="bg1"/>
            </a:solidFill>
            <a:ln w="76200" cap="flat">
              <a:solidFill>
                <a:schemeClr val="tx1"/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16C4E0-C20C-6F4C-AF86-1C4FFADC1E23}"/>
                </a:ext>
              </a:extLst>
            </p:cNvPr>
            <p:cNvSpPr txBox="1"/>
            <p:nvPr/>
          </p:nvSpPr>
          <p:spPr>
            <a:xfrm>
              <a:off x="6117567" y="4902497"/>
              <a:ext cx="2961951" cy="841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latin typeface="Avenir Black" panose="02000503020000020003" pitchFamily="2" charset="0"/>
                  <a:sym typeface="Helvetica Neue"/>
                </a:rPr>
                <a:t>In Christ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723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49AFDE6-0E98-0842-A19C-8608509F228F}"/>
              </a:ext>
            </a:extLst>
          </p:cNvPr>
          <p:cNvSpPr/>
          <p:nvPr/>
        </p:nvSpPr>
        <p:spPr>
          <a:xfrm>
            <a:off x="2105186" y="924864"/>
            <a:ext cx="8196994" cy="83857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4C7786-5ADE-AF4E-9D12-83189CFC38BA}"/>
              </a:ext>
            </a:extLst>
          </p:cNvPr>
          <p:cNvSpPr/>
          <p:nvPr/>
        </p:nvSpPr>
        <p:spPr>
          <a:xfrm>
            <a:off x="2702620" y="3214059"/>
            <a:ext cx="7371278" cy="4415428"/>
          </a:xfrm>
          <a:prstGeom prst="ellipse">
            <a:avLst/>
          </a:prstGeom>
          <a:solidFill>
            <a:srgbClr val="92D050"/>
          </a:solidFill>
          <a:ln w="762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193EAA5-6D7C-A44F-8390-8ABDACD92AC8}"/>
              </a:ext>
            </a:extLst>
          </p:cNvPr>
          <p:cNvSpPr/>
          <p:nvPr/>
        </p:nvSpPr>
        <p:spPr>
          <a:xfrm>
            <a:off x="5995274" y="3733657"/>
            <a:ext cx="3141863" cy="3178937"/>
          </a:xfrm>
          <a:prstGeom prst="ellipse">
            <a:avLst/>
          </a:prstGeom>
          <a:solidFill>
            <a:schemeClr val="bg1"/>
          </a:solidFill>
          <a:ln w="76200" cap="flat">
            <a:solidFill>
              <a:schemeClr val="tx1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4" name="Shape 124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80BA-3E8A-E94D-A3ED-B6E44366BEBC}"/>
              </a:ext>
            </a:extLst>
          </p:cNvPr>
          <p:cNvSpPr txBox="1"/>
          <p:nvPr/>
        </p:nvSpPr>
        <p:spPr>
          <a:xfrm>
            <a:off x="3426839" y="1532942"/>
            <a:ext cx="575850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Outside of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Christ &amp; Covenant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16C4E0-C20C-6F4C-AF86-1C4FFADC1E23}"/>
              </a:ext>
            </a:extLst>
          </p:cNvPr>
          <p:cNvSpPr txBox="1"/>
          <p:nvPr/>
        </p:nvSpPr>
        <p:spPr>
          <a:xfrm>
            <a:off x="6117567" y="4410054"/>
            <a:ext cx="2961951" cy="18261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In Christ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0000"/>
                </a:solidFill>
                <a:latin typeface="Avenir Black" panose="02000503020000020003" pitchFamily="2" charset="0"/>
              </a:rPr>
              <a:t>(and in Covenant)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venir Black" panose="02000503020000020003" pitchFamily="2" charset="0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5D6A9D-2A6C-644E-97E0-FBA46306CE38}"/>
              </a:ext>
            </a:extLst>
          </p:cNvPr>
          <p:cNvSpPr txBox="1"/>
          <p:nvPr/>
        </p:nvSpPr>
        <p:spPr>
          <a:xfrm>
            <a:off x="2929118" y="3893807"/>
            <a:ext cx="2961951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In Covenant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Avenir Black" panose="02000503020000020003" pitchFamily="2" charset="0"/>
              </a:rPr>
              <a:t>(but not yet </a:t>
            </a:r>
            <a:br>
              <a:rPr lang="en-US" sz="3200" dirty="0">
                <a:solidFill>
                  <a:schemeClr val="bg1"/>
                </a:solidFill>
                <a:latin typeface="Avenir Black" panose="02000503020000020003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Avenir Black" panose="02000503020000020003" pitchFamily="2" charset="0"/>
              </a:rPr>
              <a:t>in Christ)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venir Black" panose="02000503020000020003" pitchFamily="2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65520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49AFDE6-0E98-0842-A19C-8608509F228F}"/>
              </a:ext>
            </a:extLst>
          </p:cNvPr>
          <p:cNvSpPr/>
          <p:nvPr/>
        </p:nvSpPr>
        <p:spPr>
          <a:xfrm>
            <a:off x="2105186" y="924864"/>
            <a:ext cx="8196994" cy="83857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4C7786-5ADE-AF4E-9D12-83189CFC38BA}"/>
              </a:ext>
            </a:extLst>
          </p:cNvPr>
          <p:cNvSpPr/>
          <p:nvPr/>
        </p:nvSpPr>
        <p:spPr>
          <a:xfrm>
            <a:off x="2702620" y="3214059"/>
            <a:ext cx="7371278" cy="44154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193EAA5-6D7C-A44F-8390-8ABDACD92AC8}"/>
              </a:ext>
            </a:extLst>
          </p:cNvPr>
          <p:cNvSpPr/>
          <p:nvPr/>
        </p:nvSpPr>
        <p:spPr>
          <a:xfrm>
            <a:off x="5995274" y="3733657"/>
            <a:ext cx="3141863" cy="3178937"/>
          </a:xfrm>
          <a:prstGeom prst="ellipse">
            <a:avLst/>
          </a:prstGeom>
          <a:solidFill>
            <a:schemeClr val="bg1"/>
          </a:solidFill>
          <a:ln w="762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4" name="Shape 124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F80BA-3E8A-E94D-A3ED-B6E44366BEBC}"/>
              </a:ext>
            </a:extLst>
          </p:cNvPr>
          <p:cNvSpPr txBox="1"/>
          <p:nvPr/>
        </p:nvSpPr>
        <p:spPr>
          <a:xfrm>
            <a:off x="3426839" y="1532942"/>
            <a:ext cx="575850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Outside of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Christ &amp; Covenant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16C4E0-C20C-6F4C-AF86-1C4FFADC1E23}"/>
              </a:ext>
            </a:extLst>
          </p:cNvPr>
          <p:cNvSpPr txBox="1"/>
          <p:nvPr/>
        </p:nvSpPr>
        <p:spPr>
          <a:xfrm>
            <a:off x="6117567" y="4410054"/>
            <a:ext cx="2961951" cy="18261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In Christ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0000"/>
                </a:solidFill>
                <a:latin typeface="Avenir Black" panose="02000503020000020003" pitchFamily="2" charset="0"/>
              </a:rPr>
              <a:t>(and in Covenant)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Avenir Black" panose="02000503020000020003" pitchFamily="2" charset="0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5D6A9D-2A6C-644E-97E0-FBA46306CE38}"/>
              </a:ext>
            </a:extLst>
          </p:cNvPr>
          <p:cNvSpPr txBox="1"/>
          <p:nvPr/>
        </p:nvSpPr>
        <p:spPr>
          <a:xfrm>
            <a:off x="2930902" y="4612097"/>
            <a:ext cx="296195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lack" panose="02000503020000020003" pitchFamily="2" charset="0"/>
                <a:sym typeface="Helvetica Neue"/>
              </a:rPr>
              <a:t>Covenant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bg1"/>
                </a:solidFill>
                <a:latin typeface="Avenir Black" panose="02000503020000020003" pitchFamily="2" charset="0"/>
              </a:rPr>
              <a:t>breakers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venir Black" panose="02000503020000020003" pitchFamily="2" charset="0"/>
              <a:sym typeface="Helvetica Neu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2D50F-C081-404A-934F-34EEFC28A44B}"/>
              </a:ext>
            </a:extLst>
          </p:cNvPr>
          <p:cNvSpPr txBox="1"/>
          <p:nvPr/>
        </p:nvSpPr>
        <p:spPr>
          <a:xfrm>
            <a:off x="116143" y="612652"/>
            <a:ext cx="2820842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Final State</a:t>
            </a:r>
          </a:p>
        </p:txBody>
      </p:sp>
    </p:spTree>
    <p:extLst>
      <p:ext uri="{BB962C8B-B14F-4D97-AF65-F5344CB8AC3E}">
        <p14:creationId xmlns:p14="http://schemas.microsoft.com/office/powerpoint/2010/main" val="7054803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092200" y="419100"/>
            <a:ext cx="11353800" cy="9779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>
              <a:defRPr sz="44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dirty="0"/>
              <a:t>PROMISE DRIVEN </a:t>
            </a:r>
            <a:r>
              <a:rPr lang="en-IE" dirty="0">
                <a:solidFill>
                  <a:schemeClr val="accent4">
                    <a:hueOff val="-461056"/>
                    <a:satOff val="4338"/>
                    <a:lumOff val="-10225"/>
                  </a:schemeClr>
                </a:solidFill>
              </a:rPr>
              <a:t>FAMILY</a:t>
            </a:r>
            <a:endParaRPr dirty="0">
              <a:solidFill>
                <a:schemeClr val="accent4">
                  <a:hueOff val="-461056"/>
                  <a:satOff val="4338"/>
                  <a:lumOff val="-10225"/>
                </a:schemeClr>
              </a:solidFill>
            </a:endParaRPr>
          </a:p>
        </p:txBody>
      </p:sp>
      <p:sp>
        <p:nvSpPr>
          <p:cNvPr id="128" name="Shape 128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092200" y="2372270"/>
            <a:ext cx="10915476" cy="5334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14350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6000" dirty="0">
                <a:solidFill>
                  <a:schemeClr val="bg1">
                    <a:lumMod val="50000"/>
                  </a:schemeClr>
                </a:solidFill>
              </a:rPr>
              <a:t>Grasping God’s Covenant</a:t>
            </a:r>
          </a:p>
          <a:p>
            <a:pPr marL="514350" lvl="2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marL="514350" lvl="2" indent="-514350" algn="l">
              <a:buAutoNum type="arabicPeriod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c)  Covenant reveals God’s Generosity</a:t>
            </a:r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d)  Covenant reveals God’s Kindness</a:t>
            </a:r>
          </a:p>
        </p:txBody>
      </p:sp>
    </p:spTree>
    <p:extLst>
      <p:ext uri="{BB962C8B-B14F-4D97-AF65-F5344CB8AC3E}">
        <p14:creationId xmlns:p14="http://schemas.microsoft.com/office/powerpoint/2010/main" val="367336347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flipH="1" flipV="1">
            <a:off x="116143" y="0"/>
            <a:ext cx="6336" cy="9769362"/>
          </a:xfrm>
          <a:prstGeom prst="line">
            <a:avLst/>
          </a:prstGeom>
          <a:ln w="254000">
            <a:solidFill>
              <a:schemeClr val="accent4">
                <a:hueOff val="-461056"/>
                <a:satOff val="4338"/>
                <a:lumOff val="-1022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044662" y="1535358"/>
            <a:ext cx="10915476" cy="5334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6000" dirty="0"/>
              <a:t>2. The Atmosphere God’s Covenant Creates</a:t>
            </a:r>
          </a:p>
          <a:p>
            <a:pPr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6000" dirty="0"/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IE" sz="4000" dirty="0"/>
              <a:t>  Covenant creates an atmosphere of </a:t>
            </a:r>
            <a:br>
              <a:rPr lang="en-IE" sz="4000" dirty="0"/>
            </a:br>
            <a:r>
              <a:rPr lang="en-IE" sz="4000" dirty="0"/>
              <a:t> “This family is under God”</a:t>
            </a:r>
          </a:p>
          <a:p>
            <a:pPr marL="514350" lvl="2" indent="-514350" algn="l">
              <a:buAutoNum type="alphaLcParenR"/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  <a:p>
            <a:pPr lvl="2" indent="0" algn="l">
              <a:defRPr sz="2900">
                <a:latin typeface="Avenir Next"/>
                <a:ea typeface="Avenir Next"/>
                <a:cs typeface="Avenir Next"/>
                <a:sym typeface="Avenir Next"/>
              </a:defRPr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8069965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172</Words>
  <Application>Microsoft Macintosh PowerPoint</Application>
  <PresentationFormat>Custom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Avenir Black</vt:lpstr>
      <vt:lpstr>Avenir Next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THE  PROMISE DRIVEN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PROMISE DRIVEN FAMILY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 A  CHRISTIAN WORLDVIEW</dc:title>
  <cp:lastModifiedBy>Mark Loughridge</cp:lastModifiedBy>
  <cp:revision>12</cp:revision>
  <dcterms:modified xsi:type="dcterms:W3CDTF">2020-03-06T22:48:52Z</dcterms:modified>
</cp:coreProperties>
</file>